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Extra-Bold" charset="1" panose="00000900000000000000"/>
      <p:regular r:id="rId10"/>
    </p:embeddedFont>
    <p:embeddedFont>
      <p:font typeface="Montserrat Extra-Bold Bold" charset="1" panose="00000A00000000000000"/>
      <p:regular r:id="rId11"/>
    </p:embeddedFont>
    <p:embeddedFont>
      <p:font typeface="Montserrat Extra-Bold Italics" charset="1" panose="00000900000000000000"/>
      <p:regular r:id="rId12"/>
    </p:embeddedFont>
    <p:embeddedFont>
      <p:font typeface="Montserrat Extra-Bold Bold Italics" charset="1" panose="00000A00000000000000"/>
      <p:regular r:id="rId13"/>
    </p:embeddedFont>
    <p:embeddedFont>
      <p:font typeface="Montserrat Semi-Bold" charset="1" panose="00000700000000000000"/>
      <p:regular r:id="rId14"/>
    </p:embeddedFont>
    <p:embeddedFont>
      <p:font typeface="Montserrat Semi-Bold Bold" charset="1" panose="00000800000000000000"/>
      <p:regular r:id="rId15"/>
    </p:embeddedFont>
    <p:embeddedFont>
      <p:font typeface="Montserrat Semi-Bold Italics" charset="1" panose="00000700000000000000"/>
      <p:regular r:id="rId16"/>
    </p:embeddedFont>
    <p:embeddedFont>
      <p:font typeface="Montserrat Semi-Bold Bold Italics" charset="1" panose="00000800000000000000"/>
      <p:regular r:id="rId17"/>
    </p:embeddedFont>
    <p:embeddedFont>
      <p:font typeface="Montserrat" charset="1" panose="00000500000000000000"/>
      <p:regular r:id="rId18"/>
    </p:embeddedFont>
    <p:embeddedFont>
      <p:font typeface="Montserrat Bold" charset="1" panose="00000600000000000000"/>
      <p:regular r:id="rId19"/>
    </p:embeddedFont>
    <p:embeddedFont>
      <p:font typeface="Montserrat Italics" charset="1" panose="00000500000000000000"/>
      <p:regular r:id="rId20"/>
    </p:embeddedFont>
    <p:embeddedFont>
      <p:font typeface="Montserrat Bold Italics" charset="1" panose="000006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jpeg" Type="http://schemas.openxmlformats.org/officeDocument/2006/relationships/image"/><Relationship Id="rId5"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96" t="0" r="3296" b="0"/>
          <a:stretch>
            <a:fillRect/>
          </a:stretch>
        </p:blipFill>
        <p:spPr>
          <a:xfrm flipH="false" flipV="false" rot="0">
            <a:off x="4254304" y="0"/>
            <a:ext cx="16969254" cy="10287000"/>
          </a:xfrm>
          <a:prstGeom prst="rect">
            <a:avLst/>
          </a:prstGeom>
        </p:spPr>
      </p:pic>
      <p:sp>
        <p:nvSpPr>
          <p:cNvPr name="AutoShape 3" id="3"/>
          <p:cNvSpPr/>
          <p:nvPr/>
        </p:nvSpPr>
        <p:spPr>
          <a:xfrm rot="-7020778">
            <a:off x="-6402716" y="821505"/>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1028700"/>
            <a:ext cx="1783058" cy="295015"/>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76242" y="8956802"/>
            <a:ext cx="1783058" cy="295015"/>
          </a:xfrm>
          <a:prstGeom prst="rect">
            <a:avLst/>
          </a:prstGeom>
        </p:spPr>
      </p:pic>
      <p:sp>
        <p:nvSpPr>
          <p:cNvPr name="AutoShape 7" id="7"/>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2" id="12"/>
          <p:cNvSpPr txBox="true"/>
          <p:nvPr/>
        </p:nvSpPr>
        <p:spPr>
          <a:xfrm rot="0">
            <a:off x="933450" y="5381625"/>
            <a:ext cx="12347399" cy="1867536"/>
          </a:xfrm>
          <a:prstGeom prst="rect">
            <a:avLst/>
          </a:prstGeom>
        </p:spPr>
        <p:txBody>
          <a:bodyPr anchor="t" rtlCol="false" tIns="0" lIns="0" bIns="0" rIns="0">
            <a:spAutoFit/>
          </a:bodyPr>
          <a:lstStyle/>
          <a:p>
            <a:pPr>
              <a:lnSpc>
                <a:spcPts val="7120"/>
              </a:lnSpc>
            </a:pPr>
            <a:r>
              <a:rPr lang="en-US" sz="8000" spc="-472">
                <a:solidFill>
                  <a:srgbClr val="FFFFFF"/>
                </a:solidFill>
                <a:latin typeface="Montserrat Extra-Bold"/>
              </a:rPr>
              <a:t>HOME CREDIT SCORECARD MODEL</a:t>
            </a:r>
          </a:p>
        </p:txBody>
      </p:sp>
      <p:sp>
        <p:nvSpPr>
          <p:cNvPr name="TextBox 13" id="13"/>
          <p:cNvSpPr txBox="true"/>
          <p:nvPr/>
        </p:nvSpPr>
        <p:spPr>
          <a:xfrm rot="0">
            <a:off x="933450" y="7201536"/>
            <a:ext cx="7534384" cy="471805"/>
          </a:xfrm>
          <a:prstGeom prst="rect">
            <a:avLst/>
          </a:prstGeom>
        </p:spPr>
        <p:txBody>
          <a:bodyPr anchor="t" rtlCol="false" tIns="0" lIns="0" bIns="0" rIns="0">
            <a:spAutoFit/>
          </a:bodyPr>
          <a:lstStyle/>
          <a:p>
            <a:pPr>
              <a:lnSpc>
                <a:spcPts val="3919"/>
              </a:lnSpc>
            </a:pPr>
            <a:r>
              <a:rPr lang="en-US" sz="2799">
                <a:solidFill>
                  <a:srgbClr val="FFFFFF"/>
                </a:solidFill>
                <a:latin typeface="Montserrat Bold"/>
              </a:rPr>
              <a:t>Using Logistic Regression &amp; Decision Tree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783058" cy="29501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76242" y="8956802"/>
            <a:ext cx="1783058" cy="29501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494137" y="698454"/>
            <a:ext cx="2556816" cy="2575547"/>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9461" y="9578419"/>
            <a:ext cx="2556816" cy="2575547"/>
          </a:xfrm>
          <a:prstGeom prst="rect">
            <a:avLst/>
          </a:prstGeom>
        </p:spPr>
      </p:pic>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028700" y="3398244"/>
            <a:ext cx="7727311" cy="3919136"/>
          </a:xfrm>
          <a:prstGeom prst="rect">
            <a:avLst/>
          </a:prstGeom>
        </p:spPr>
        <p:txBody>
          <a:bodyPr anchor="t" rtlCol="false" tIns="0" lIns="0" bIns="0" rIns="0">
            <a:spAutoFit/>
          </a:bodyPr>
          <a:lstStyle/>
          <a:p>
            <a:pPr>
              <a:lnSpc>
                <a:spcPts val="14898"/>
              </a:lnSpc>
            </a:pPr>
            <a:r>
              <a:rPr lang="en-US" sz="16194" spc="-955">
                <a:solidFill>
                  <a:srgbClr val="FFFFFF"/>
                </a:solidFill>
                <a:latin typeface="Montserrat Extra-Bold"/>
              </a:rPr>
              <a:t>THANK YOU</a:t>
            </a:r>
          </a:p>
        </p:txBody>
      </p:sp>
      <p:sp>
        <p:nvSpPr>
          <p:cNvPr name="TextBox 10" id="10"/>
          <p:cNvSpPr txBox="true"/>
          <p:nvPr/>
        </p:nvSpPr>
        <p:spPr>
          <a:xfrm rot="0">
            <a:off x="10165235" y="2274980"/>
            <a:ext cx="4939683" cy="683895"/>
          </a:xfrm>
          <a:prstGeom prst="rect">
            <a:avLst/>
          </a:prstGeom>
        </p:spPr>
        <p:txBody>
          <a:bodyPr anchor="t" rtlCol="false" tIns="0" lIns="0" bIns="0" rIns="0">
            <a:spAutoFit/>
          </a:bodyPr>
          <a:lstStyle/>
          <a:p>
            <a:pPr>
              <a:lnSpc>
                <a:spcPts val="6299"/>
              </a:lnSpc>
            </a:pPr>
            <a:r>
              <a:rPr lang="en-US" sz="2799" spc="55">
                <a:solidFill>
                  <a:srgbClr val="F4F4F4"/>
                </a:solidFill>
                <a:latin typeface="Montserrat Bold"/>
              </a:rPr>
              <a:t>Linkedin</a:t>
            </a:r>
          </a:p>
        </p:txBody>
      </p:sp>
      <p:sp>
        <p:nvSpPr>
          <p:cNvPr name="TextBox 11" id="11"/>
          <p:cNvSpPr txBox="true"/>
          <p:nvPr/>
        </p:nvSpPr>
        <p:spPr>
          <a:xfrm rot="0">
            <a:off x="10165235" y="2803199"/>
            <a:ext cx="6760414" cy="603885"/>
          </a:xfrm>
          <a:prstGeom prst="rect">
            <a:avLst/>
          </a:prstGeom>
        </p:spPr>
        <p:txBody>
          <a:bodyPr anchor="t" rtlCol="false" tIns="0" lIns="0" bIns="0" rIns="0">
            <a:spAutoFit/>
          </a:bodyPr>
          <a:lstStyle/>
          <a:p>
            <a:pPr>
              <a:lnSpc>
                <a:spcPts val="5400"/>
              </a:lnSpc>
            </a:pPr>
            <a:r>
              <a:rPr lang="en-US" sz="2400" spc="48">
                <a:solidFill>
                  <a:srgbClr val="F4F4F4"/>
                </a:solidFill>
                <a:latin typeface="Montserrat"/>
              </a:rPr>
              <a:t>https://www.linkedin.com/in/dewa-adji/</a:t>
            </a:r>
          </a:p>
        </p:txBody>
      </p:sp>
      <p:sp>
        <p:nvSpPr>
          <p:cNvPr name="TextBox 12" id="12"/>
          <p:cNvSpPr txBox="true"/>
          <p:nvPr/>
        </p:nvSpPr>
        <p:spPr>
          <a:xfrm rot="0">
            <a:off x="10165235" y="3702359"/>
            <a:ext cx="4939683" cy="683895"/>
          </a:xfrm>
          <a:prstGeom prst="rect">
            <a:avLst/>
          </a:prstGeom>
        </p:spPr>
        <p:txBody>
          <a:bodyPr anchor="t" rtlCol="false" tIns="0" lIns="0" bIns="0" rIns="0">
            <a:spAutoFit/>
          </a:bodyPr>
          <a:lstStyle/>
          <a:p>
            <a:pPr>
              <a:lnSpc>
                <a:spcPts val="6299"/>
              </a:lnSpc>
            </a:pPr>
            <a:r>
              <a:rPr lang="en-US" sz="2799" spc="55">
                <a:solidFill>
                  <a:srgbClr val="F4F4F4"/>
                </a:solidFill>
                <a:latin typeface="Montserrat Bold"/>
              </a:rPr>
              <a:t>Email</a:t>
            </a:r>
          </a:p>
        </p:txBody>
      </p:sp>
      <p:sp>
        <p:nvSpPr>
          <p:cNvPr name="TextBox 13" id="13"/>
          <p:cNvSpPr txBox="true"/>
          <p:nvPr/>
        </p:nvSpPr>
        <p:spPr>
          <a:xfrm rot="0">
            <a:off x="10165235" y="4230578"/>
            <a:ext cx="6760414" cy="603885"/>
          </a:xfrm>
          <a:prstGeom prst="rect">
            <a:avLst/>
          </a:prstGeom>
        </p:spPr>
        <p:txBody>
          <a:bodyPr anchor="t" rtlCol="false" tIns="0" lIns="0" bIns="0" rIns="0">
            <a:spAutoFit/>
          </a:bodyPr>
          <a:lstStyle/>
          <a:p>
            <a:pPr>
              <a:lnSpc>
                <a:spcPts val="5400"/>
              </a:lnSpc>
            </a:pPr>
            <a:r>
              <a:rPr lang="en-US" sz="2400" spc="48">
                <a:solidFill>
                  <a:srgbClr val="F4F4F4"/>
                </a:solidFill>
                <a:latin typeface="Montserrat"/>
              </a:rPr>
              <a:t>dewaadji12@gmail.com</a:t>
            </a:r>
          </a:p>
        </p:txBody>
      </p:sp>
      <p:sp>
        <p:nvSpPr>
          <p:cNvPr name="TextBox 14" id="14"/>
          <p:cNvSpPr txBox="true"/>
          <p:nvPr/>
        </p:nvSpPr>
        <p:spPr>
          <a:xfrm rot="0">
            <a:off x="10165235" y="5990491"/>
            <a:ext cx="4939683" cy="683895"/>
          </a:xfrm>
          <a:prstGeom prst="rect">
            <a:avLst/>
          </a:prstGeom>
        </p:spPr>
        <p:txBody>
          <a:bodyPr anchor="t" rtlCol="false" tIns="0" lIns="0" bIns="0" rIns="0">
            <a:spAutoFit/>
          </a:bodyPr>
          <a:lstStyle/>
          <a:p>
            <a:pPr>
              <a:lnSpc>
                <a:spcPts val="6299"/>
              </a:lnSpc>
            </a:pPr>
            <a:r>
              <a:rPr lang="en-US" sz="2799" spc="55">
                <a:solidFill>
                  <a:srgbClr val="F4F4F4"/>
                </a:solidFill>
                <a:latin typeface="Montserrat Bold"/>
              </a:rPr>
              <a:t>Github Repository</a:t>
            </a:r>
          </a:p>
        </p:txBody>
      </p:sp>
      <p:sp>
        <p:nvSpPr>
          <p:cNvPr name="TextBox 15" id="15"/>
          <p:cNvSpPr txBox="true"/>
          <p:nvPr/>
        </p:nvSpPr>
        <p:spPr>
          <a:xfrm rot="0">
            <a:off x="10165235" y="6718735"/>
            <a:ext cx="6760414" cy="815340"/>
          </a:xfrm>
          <a:prstGeom prst="rect">
            <a:avLst/>
          </a:prstGeom>
        </p:spPr>
        <p:txBody>
          <a:bodyPr anchor="t" rtlCol="false" tIns="0" lIns="0" bIns="0" rIns="0">
            <a:spAutoFit/>
          </a:bodyPr>
          <a:lstStyle/>
          <a:p>
            <a:pPr algn="just">
              <a:lnSpc>
                <a:spcPts val="3359"/>
              </a:lnSpc>
            </a:pPr>
            <a:r>
              <a:rPr lang="en-US" sz="2400" spc="48">
                <a:solidFill>
                  <a:srgbClr val="F4F4F4"/>
                </a:solidFill>
                <a:latin typeface="Montserrat"/>
              </a:rPr>
              <a:t>https://github.com/dewaadji/HCI-Credit-Credit-ScoreCard-Model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3967440" y="1075260"/>
            <a:ext cx="10353121" cy="727964"/>
          </a:xfrm>
          <a:prstGeom prst="rect">
            <a:avLst/>
          </a:prstGeom>
        </p:spPr>
        <p:txBody>
          <a:bodyPr anchor="t" rtlCol="false" tIns="0" lIns="0" bIns="0" rIns="0">
            <a:spAutoFit/>
          </a:bodyPr>
          <a:lstStyle/>
          <a:p>
            <a:pPr algn="ctr">
              <a:lnSpc>
                <a:spcPts val="5488"/>
              </a:lnSpc>
            </a:pPr>
            <a:r>
              <a:rPr lang="en-US" sz="5600" spc="-330">
                <a:solidFill>
                  <a:srgbClr val="263F6B"/>
                </a:solidFill>
                <a:latin typeface="Montserrat Extra-Bold Italics"/>
              </a:rPr>
              <a:t>CASE UNDERSTANDING</a:t>
            </a:r>
          </a:p>
        </p:txBody>
      </p:sp>
      <p:sp>
        <p:nvSpPr>
          <p:cNvPr name="AutoShape 3" id="3"/>
          <p:cNvSpPr/>
          <p:nvPr/>
        </p:nvSpPr>
        <p:spPr>
          <a:xfrm rot="-1753206">
            <a:off x="-1113304" y="4354356"/>
            <a:ext cx="25783492" cy="9586163"/>
          </a:xfrm>
          <a:prstGeom prst="rect">
            <a:avLst/>
          </a:prstGeom>
          <a:solidFill>
            <a:srgbClr val="545454">
              <a:alpha val="4706"/>
            </a:srgbClr>
          </a:solidFill>
        </p:spPr>
      </p:sp>
      <p:sp>
        <p:nvSpPr>
          <p:cNvPr name="AutoShape 4" id="4"/>
          <p:cNvSpPr/>
          <p:nvPr/>
        </p:nvSpPr>
        <p:spPr>
          <a:xfrm rot="0">
            <a:off x="1028700" y="9591065"/>
            <a:ext cx="16230600" cy="1351653"/>
          </a:xfrm>
          <a:prstGeom prst="rect">
            <a:avLst/>
          </a:prstGeom>
          <a:solidFill>
            <a:srgbClr val="213559"/>
          </a:solidFill>
        </p:spPr>
      </p:sp>
      <p:sp>
        <p:nvSpPr>
          <p:cNvPr name="AutoShape 5" id="5"/>
          <p:cNvSpPr/>
          <p:nvPr/>
        </p:nvSpPr>
        <p:spPr>
          <a:xfrm rot="0">
            <a:off x="1028700" y="-675827"/>
            <a:ext cx="16230600" cy="1351653"/>
          </a:xfrm>
          <a:prstGeom prst="rect">
            <a:avLst/>
          </a:prstGeom>
          <a:solidFill>
            <a:srgbClr val="213559"/>
          </a:solidFill>
        </p:spPr>
      </p:sp>
      <p:sp>
        <p:nvSpPr>
          <p:cNvPr name="TextBox 6" id="6"/>
          <p:cNvSpPr txBox="true"/>
          <p:nvPr/>
        </p:nvSpPr>
        <p:spPr>
          <a:xfrm rot="0">
            <a:off x="1028700" y="1843604"/>
            <a:ext cx="16230600" cy="2491740"/>
          </a:xfrm>
          <a:prstGeom prst="rect">
            <a:avLst/>
          </a:prstGeom>
        </p:spPr>
        <p:txBody>
          <a:bodyPr anchor="t" rtlCol="false" tIns="0" lIns="0" bIns="0" rIns="0">
            <a:spAutoFit/>
          </a:bodyPr>
          <a:lstStyle/>
          <a:p>
            <a:pPr algn="just">
              <a:lnSpc>
                <a:spcPts val="3359"/>
              </a:lnSpc>
            </a:pPr>
            <a:r>
              <a:rPr lang="en-US" sz="2400">
                <a:solidFill>
                  <a:srgbClr val="263F6B"/>
                </a:solidFill>
                <a:latin typeface="Montserrat"/>
              </a:rPr>
              <a:t>Home Credit is currently using various statistical methods and Machine Learning to make credit score predictions. Now, we ask you to unlock the full potential of our data. By doing so, we can ensure that customers who are able to repay are not turned down when applying for a loan, and that loans can be provided with a principal, maturity, and repayment calendar that will motivate customers to succeed. Evaluation will be carried out by checking how deep your understanding of the analysis you are working on is.</a:t>
            </a:r>
          </a:p>
        </p:txBody>
      </p:sp>
      <p:sp>
        <p:nvSpPr>
          <p:cNvPr name="TextBox 7" id="7"/>
          <p:cNvSpPr txBox="true"/>
          <p:nvPr/>
        </p:nvSpPr>
        <p:spPr>
          <a:xfrm rot="0">
            <a:off x="3152060" y="4643088"/>
            <a:ext cx="3186367" cy="727964"/>
          </a:xfrm>
          <a:prstGeom prst="rect">
            <a:avLst/>
          </a:prstGeom>
        </p:spPr>
        <p:txBody>
          <a:bodyPr anchor="t" rtlCol="false" tIns="0" lIns="0" bIns="0" rIns="0">
            <a:spAutoFit/>
          </a:bodyPr>
          <a:lstStyle/>
          <a:p>
            <a:pPr algn="ctr">
              <a:lnSpc>
                <a:spcPts val="5488"/>
              </a:lnSpc>
            </a:pPr>
            <a:r>
              <a:rPr lang="en-US" sz="5600" spc="-330">
                <a:solidFill>
                  <a:srgbClr val="263F6B"/>
                </a:solidFill>
                <a:latin typeface="Montserrat Extra-Bold"/>
              </a:rPr>
              <a:t>GOALS</a:t>
            </a:r>
          </a:p>
        </p:txBody>
      </p:sp>
      <p:sp>
        <p:nvSpPr>
          <p:cNvPr name="TextBox 8" id="8"/>
          <p:cNvSpPr txBox="true"/>
          <p:nvPr/>
        </p:nvSpPr>
        <p:spPr>
          <a:xfrm rot="0">
            <a:off x="1028700" y="5392666"/>
            <a:ext cx="7433088" cy="2072640"/>
          </a:xfrm>
          <a:prstGeom prst="rect">
            <a:avLst/>
          </a:prstGeom>
        </p:spPr>
        <p:txBody>
          <a:bodyPr anchor="t" rtlCol="false" tIns="0" lIns="0" bIns="0" rIns="0">
            <a:spAutoFit/>
          </a:bodyPr>
          <a:lstStyle/>
          <a:p>
            <a:pPr algn="just">
              <a:lnSpc>
                <a:spcPts val="3359"/>
              </a:lnSpc>
            </a:pPr>
            <a:r>
              <a:rPr lang="en-US" sz="2400">
                <a:solidFill>
                  <a:srgbClr val="263F6B"/>
                </a:solidFill>
                <a:latin typeface="Montserrat"/>
              </a:rPr>
              <a:t>Predict the credit scores of customers who make loans using machine learning models and provide insights and recommendations so that customers who are able to pay off loans are not rejected when applying for loans.</a:t>
            </a:r>
          </a:p>
        </p:txBody>
      </p:sp>
      <p:sp>
        <p:nvSpPr>
          <p:cNvPr name="TextBox 9" id="9"/>
          <p:cNvSpPr txBox="true"/>
          <p:nvPr/>
        </p:nvSpPr>
        <p:spPr>
          <a:xfrm rot="0">
            <a:off x="11262938" y="4643088"/>
            <a:ext cx="4559637" cy="727964"/>
          </a:xfrm>
          <a:prstGeom prst="rect">
            <a:avLst/>
          </a:prstGeom>
        </p:spPr>
        <p:txBody>
          <a:bodyPr anchor="t" rtlCol="false" tIns="0" lIns="0" bIns="0" rIns="0">
            <a:spAutoFit/>
          </a:bodyPr>
          <a:lstStyle/>
          <a:p>
            <a:pPr algn="ctr">
              <a:lnSpc>
                <a:spcPts val="5488"/>
              </a:lnSpc>
            </a:pPr>
            <a:r>
              <a:rPr lang="en-US" sz="5600" spc="-330">
                <a:solidFill>
                  <a:srgbClr val="263F6B"/>
                </a:solidFill>
                <a:latin typeface="Montserrat Extra-Bold"/>
              </a:rPr>
              <a:t>OBJECTIVE</a:t>
            </a:r>
          </a:p>
        </p:txBody>
      </p:sp>
      <p:sp>
        <p:nvSpPr>
          <p:cNvPr name="TextBox 10" id="10"/>
          <p:cNvSpPr txBox="true"/>
          <p:nvPr/>
        </p:nvSpPr>
        <p:spPr>
          <a:xfrm rot="0">
            <a:off x="9826212" y="5392666"/>
            <a:ext cx="7433088" cy="1234440"/>
          </a:xfrm>
          <a:prstGeom prst="rect">
            <a:avLst/>
          </a:prstGeom>
        </p:spPr>
        <p:txBody>
          <a:bodyPr anchor="t" rtlCol="false" tIns="0" lIns="0" bIns="0" rIns="0">
            <a:spAutoFit/>
          </a:bodyPr>
          <a:lstStyle/>
          <a:p>
            <a:pPr algn="just">
              <a:lnSpc>
                <a:spcPts val="3359"/>
              </a:lnSpc>
            </a:pPr>
            <a:r>
              <a:rPr lang="en-US" sz="2400">
                <a:solidFill>
                  <a:srgbClr val="263F6B"/>
                </a:solidFill>
                <a:latin typeface="Montserrat"/>
              </a:rPr>
              <a:t>Predict customer credit scores and minimize the potential for default on loans submitted by customers.</a:t>
            </a:r>
          </a:p>
        </p:txBody>
      </p:sp>
      <p:sp>
        <p:nvSpPr>
          <p:cNvPr name="TextBox 11" id="11"/>
          <p:cNvSpPr txBox="true"/>
          <p:nvPr/>
        </p:nvSpPr>
        <p:spPr>
          <a:xfrm rot="0">
            <a:off x="7550817" y="7525243"/>
            <a:ext cx="3186367" cy="727964"/>
          </a:xfrm>
          <a:prstGeom prst="rect">
            <a:avLst/>
          </a:prstGeom>
        </p:spPr>
        <p:txBody>
          <a:bodyPr anchor="t" rtlCol="false" tIns="0" lIns="0" bIns="0" rIns="0">
            <a:spAutoFit/>
          </a:bodyPr>
          <a:lstStyle/>
          <a:p>
            <a:pPr algn="ctr">
              <a:lnSpc>
                <a:spcPts val="5488"/>
              </a:lnSpc>
            </a:pPr>
            <a:r>
              <a:rPr lang="en-US" sz="5600" spc="-330">
                <a:solidFill>
                  <a:srgbClr val="263F6B"/>
                </a:solidFill>
                <a:latin typeface="Montserrat Extra-Bold"/>
              </a:rPr>
              <a:t>METRICS</a:t>
            </a:r>
          </a:p>
        </p:txBody>
      </p:sp>
      <p:sp>
        <p:nvSpPr>
          <p:cNvPr name="TextBox 12" id="12"/>
          <p:cNvSpPr txBox="true"/>
          <p:nvPr/>
        </p:nvSpPr>
        <p:spPr>
          <a:xfrm rot="0">
            <a:off x="5427456" y="8332097"/>
            <a:ext cx="7433088" cy="815340"/>
          </a:xfrm>
          <a:prstGeom prst="rect">
            <a:avLst/>
          </a:prstGeom>
        </p:spPr>
        <p:txBody>
          <a:bodyPr anchor="t" rtlCol="false" tIns="0" lIns="0" bIns="0" rIns="0">
            <a:spAutoFit/>
          </a:bodyPr>
          <a:lstStyle/>
          <a:p>
            <a:pPr algn="ctr">
              <a:lnSpc>
                <a:spcPts val="3359"/>
              </a:lnSpc>
            </a:pPr>
            <a:r>
              <a:rPr lang="en-US" sz="2400">
                <a:solidFill>
                  <a:srgbClr val="263F6B"/>
                </a:solidFill>
                <a:latin typeface="Montserrat"/>
              </a:rPr>
              <a:t>Use Recall Metrics and F1-Score to capture more customers with potential credit problems.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10087">
            <a:off x="1028665" y="5663432"/>
            <a:ext cx="16230670" cy="0"/>
          </a:xfrm>
          <a:prstGeom prst="line">
            <a:avLst/>
          </a:prstGeom>
          <a:ln cap="rnd" w="95250">
            <a:solidFill>
              <a:srgbClr val="000000"/>
            </a:solidFill>
            <a:prstDash val="solid"/>
            <a:headEnd type="none" len="sm" w="sm"/>
            <a:tailEnd type="none" len="sm" w="sm"/>
          </a:ln>
        </p:spPr>
      </p:sp>
      <p:grpSp>
        <p:nvGrpSpPr>
          <p:cNvPr name="Group 4" id="4"/>
          <p:cNvGrpSpPr/>
          <p:nvPr/>
        </p:nvGrpSpPr>
        <p:grpSpPr>
          <a:xfrm rot="0">
            <a:off x="3520270" y="5452960"/>
            <a:ext cx="511382" cy="51138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6" id="6"/>
          <p:cNvGrpSpPr/>
          <p:nvPr/>
        </p:nvGrpSpPr>
        <p:grpSpPr>
          <a:xfrm rot="0">
            <a:off x="1719406" y="6339632"/>
            <a:ext cx="4113110" cy="3397746"/>
            <a:chOff x="0" y="0"/>
            <a:chExt cx="1500474" cy="1239507"/>
          </a:xfrm>
        </p:grpSpPr>
        <p:sp>
          <p:nvSpPr>
            <p:cNvPr name="Freeform 7" id="7"/>
            <p:cNvSpPr/>
            <p:nvPr/>
          </p:nvSpPr>
          <p:spPr>
            <a:xfrm>
              <a:off x="0" y="0"/>
              <a:ext cx="1500474" cy="1239507"/>
            </a:xfrm>
            <a:custGeom>
              <a:avLst/>
              <a:gdLst/>
              <a:ahLst/>
              <a:cxnLst/>
              <a:rect r="r" b="b" t="t" l="l"/>
              <a:pathLst>
                <a:path h="1239507" w="1500474">
                  <a:moveTo>
                    <a:pt x="1376013" y="1239507"/>
                  </a:moveTo>
                  <a:lnTo>
                    <a:pt x="124460" y="1239507"/>
                  </a:lnTo>
                  <a:cubicBezTo>
                    <a:pt x="55880" y="1239507"/>
                    <a:pt x="0" y="1183627"/>
                    <a:pt x="0" y="1115047"/>
                  </a:cubicBezTo>
                  <a:lnTo>
                    <a:pt x="0" y="124460"/>
                  </a:lnTo>
                  <a:cubicBezTo>
                    <a:pt x="0" y="55880"/>
                    <a:pt x="55880" y="0"/>
                    <a:pt x="124460" y="0"/>
                  </a:cubicBezTo>
                  <a:lnTo>
                    <a:pt x="1376014" y="0"/>
                  </a:lnTo>
                  <a:cubicBezTo>
                    <a:pt x="1444594" y="0"/>
                    <a:pt x="1500474" y="55880"/>
                    <a:pt x="1500474" y="124460"/>
                  </a:cubicBezTo>
                  <a:lnTo>
                    <a:pt x="1500474" y="1115047"/>
                  </a:lnTo>
                  <a:cubicBezTo>
                    <a:pt x="1500474" y="1183627"/>
                    <a:pt x="1444594" y="1239507"/>
                    <a:pt x="1376014" y="1239507"/>
                  </a:cubicBezTo>
                  <a:close/>
                </a:path>
              </a:pathLst>
            </a:custGeom>
            <a:solidFill>
              <a:srgbClr val="263F6B"/>
            </a:solidFill>
          </p:spPr>
        </p:sp>
      </p:grpSp>
      <p:grpSp>
        <p:nvGrpSpPr>
          <p:cNvPr name="Group 8" id="8"/>
          <p:cNvGrpSpPr/>
          <p:nvPr/>
        </p:nvGrpSpPr>
        <p:grpSpPr>
          <a:xfrm rot="0">
            <a:off x="5030890" y="2232900"/>
            <a:ext cx="4113110" cy="2903329"/>
            <a:chOff x="0" y="0"/>
            <a:chExt cx="1500474" cy="1059142"/>
          </a:xfrm>
        </p:grpSpPr>
        <p:sp>
          <p:nvSpPr>
            <p:cNvPr name="Freeform 9" id="9"/>
            <p:cNvSpPr/>
            <p:nvPr/>
          </p:nvSpPr>
          <p:spPr>
            <a:xfrm>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10" id="10"/>
          <p:cNvGrpSpPr/>
          <p:nvPr/>
        </p:nvGrpSpPr>
        <p:grpSpPr>
          <a:xfrm rot="0">
            <a:off x="12458527" y="2232900"/>
            <a:ext cx="4113110" cy="2903329"/>
            <a:chOff x="0" y="0"/>
            <a:chExt cx="1500474" cy="1059142"/>
          </a:xfrm>
        </p:grpSpPr>
        <p:sp>
          <p:nvSpPr>
            <p:cNvPr name="Freeform 11" id="11"/>
            <p:cNvSpPr/>
            <p:nvPr/>
          </p:nvSpPr>
          <p:spPr>
            <a:xfrm>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12" id="12"/>
          <p:cNvGrpSpPr/>
          <p:nvPr/>
        </p:nvGrpSpPr>
        <p:grpSpPr>
          <a:xfrm rot="0">
            <a:off x="6831754" y="5452960"/>
            <a:ext cx="511382" cy="511382"/>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14" id="14"/>
          <p:cNvGrpSpPr/>
          <p:nvPr/>
        </p:nvGrpSpPr>
        <p:grpSpPr>
          <a:xfrm rot="0">
            <a:off x="14259391" y="5452960"/>
            <a:ext cx="511382" cy="511382"/>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16" id="16"/>
          <p:cNvGrpSpPr/>
          <p:nvPr/>
        </p:nvGrpSpPr>
        <p:grpSpPr>
          <a:xfrm rot="0">
            <a:off x="10508871" y="5452960"/>
            <a:ext cx="511382" cy="511382"/>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18" id="18"/>
          <p:cNvGrpSpPr/>
          <p:nvPr/>
        </p:nvGrpSpPr>
        <p:grpSpPr>
          <a:xfrm rot="0">
            <a:off x="8708007" y="6339632"/>
            <a:ext cx="4113110" cy="3397746"/>
            <a:chOff x="0" y="0"/>
            <a:chExt cx="1500474" cy="1239507"/>
          </a:xfrm>
        </p:grpSpPr>
        <p:sp>
          <p:nvSpPr>
            <p:cNvPr name="Freeform 19" id="19"/>
            <p:cNvSpPr/>
            <p:nvPr/>
          </p:nvSpPr>
          <p:spPr>
            <a:xfrm>
              <a:off x="0" y="0"/>
              <a:ext cx="1500474" cy="1239507"/>
            </a:xfrm>
            <a:custGeom>
              <a:avLst/>
              <a:gdLst/>
              <a:ahLst/>
              <a:cxnLst/>
              <a:rect r="r" b="b" t="t" l="l"/>
              <a:pathLst>
                <a:path h="1239507" w="1500474">
                  <a:moveTo>
                    <a:pt x="1376013" y="1239507"/>
                  </a:moveTo>
                  <a:lnTo>
                    <a:pt x="124460" y="1239507"/>
                  </a:lnTo>
                  <a:cubicBezTo>
                    <a:pt x="55880" y="1239507"/>
                    <a:pt x="0" y="1183627"/>
                    <a:pt x="0" y="1115047"/>
                  </a:cubicBezTo>
                  <a:lnTo>
                    <a:pt x="0" y="124460"/>
                  </a:lnTo>
                  <a:cubicBezTo>
                    <a:pt x="0" y="55880"/>
                    <a:pt x="55880" y="0"/>
                    <a:pt x="124460" y="0"/>
                  </a:cubicBezTo>
                  <a:lnTo>
                    <a:pt x="1376014" y="0"/>
                  </a:lnTo>
                  <a:cubicBezTo>
                    <a:pt x="1444594" y="0"/>
                    <a:pt x="1500474" y="55880"/>
                    <a:pt x="1500474" y="124460"/>
                  </a:cubicBezTo>
                  <a:lnTo>
                    <a:pt x="1500474" y="1115047"/>
                  </a:lnTo>
                  <a:cubicBezTo>
                    <a:pt x="1500474" y="1183627"/>
                    <a:pt x="1444594" y="1239507"/>
                    <a:pt x="1376014" y="1239507"/>
                  </a:cubicBezTo>
                  <a:close/>
                </a:path>
              </a:pathLst>
            </a:custGeom>
            <a:solidFill>
              <a:srgbClr val="263F6B"/>
            </a:solidFill>
          </p:spPr>
        </p:sp>
      </p:grpSp>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25484" y="1510881"/>
            <a:ext cx="1971199" cy="2007702"/>
          </a:xfrm>
          <a:prstGeom prst="rect">
            <a:avLst/>
          </a:prstGeom>
        </p:spPr>
      </p:pic>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79862" y="818232"/>
            <a:ext cx="1579438" cy="1608687"/>
          </a:xfrm>
          <a:prstGeom prst="rect">
            <a:avLst/>
          </a:prstGeom>
        </p:spPr>
      </p:pic>
      <p:pic>
        <p:nvPicPr>
          <p:cNvPr name="Picture 22" id="2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205710" y="3518584"/>
            <a:ext cx="646089" cy="658053"/>
          </a:xfrm>
          <a:prstGeom prst="rect">
            <a:avLst/>
          </a:prstGeom>
        </p:spPr>
      </p:pic>
      <p:sp>
        <p:nvSpPr>
          <p:cNvPr name="TextBox 23" id="23"/>
          <p:cNvSpPr txBox="true"/>
          <p:nvPr/>
        </p:nvSpPr>
        <p:spPr>
          <a:xfrm rot="0">
            <a:off x="2134937" y="554208"/>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Extra-Bold Italics"/>
              </a:rPr>
              <a:t>FLOW ANALYSIS</a:t>
            </a:r>
          </a:p>
        </p:txBody>
      </p:sp>
      <p:sp>
        <p:nvSpPr>
          <p:cNvPr name="TextBox 24" id="24"/>
          <p:cNvSpPr txBox="true"/>
          <p:nvPr/>
        </p:nvSpPr>
        <p:spPr>
          <a:xfrm rot="0">
            <a:off x="2155400" y="6737503"/>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Data Cleaning</a:t>
            </a:r>
          </a:p>
        </p:txBody>
      </p:sp>
      <p:sp>
        <p:nvSpPr>
          <p:cNvPr name="TextBox 25" id="25"/>
          <p:cNvSpPr txBox="true"/>
          <p:nvPr/>
        </p:nvSpPr>
        <p:spPr>
          <a:xfrm rot="0">
            <a:off x="5466884" y="2630771"/>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EDA</a:t>
            </a:r>
          </a:p>
        </p:txBody>
      </p:sp>
      <p:sp>
        <p:nvSpPr>
          <p:cNvPr name="TextBox 26" id="26"/>
          <p:cNvSpPr txBox="true"/>
          <p:nvPr/>
        </p:nvSpPr>
        <p:spPr>
          <a:xfrm rot="0">
            <a:off x="12894521" y="2630771"/>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Modelling</a:t>
            </a:r>
          </a:p>
        </p:txBody>
      </p:sp>
      <p:sp>
        <p:nvSpPr>
          <p:cNvPr name="TextBox 27" id="27"/>
          <p:cNvSpPr txBox="true"/>
          <p:nvPr/>
        </p:nvSpPr>
        <p:spPr>
          <a:xfrm rot="0">
            <a:off x="2154219" y="7362671"/>
            <a:ext cx="3241123" cy="20351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Drop unnecessary features, Handling missing value, Drop duplication &amp; outliers</a:t>
            </a:r>
          </a:p>
        </p:txBody>
      </p:sp>
      <p:sp>
        <p:nvSpPr>
          <p:cNvPr name="TextBox 28" id="28"/>
          <p:cNvSpPr txBox="true"/>
          <p:nvPr/>
        </p:nvSpPr>
        <p:spPr>
          <a:xfrm rot="0">
            <a:off x="5466884" y="3153027"/>
            <a:ext cx="3241123" cy="162560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data visualization and discovering insights about the business.</a:t>
            </a:r>
          </a:p>
        </p:txBody>
      </p:sp>
      <p:sp>
        <p:nvSpPr>
          <p:cNvPr name="TextBox 29" id="29"/>
          <p:cNvSpPr txBox="true"/>
          <p:nvPr/>
        </p:nvSpPr>
        <p:spPr>
          <a:xfrm rot="0">
            <a:off x="12894521" y="3153027"/>
            <a:ext cx="3241123" cy="162560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Using Logistic Regression &amp; Decision Tree for train and test data.</a:t>
            </a:r>
          </a:p>
        </p:txBody>
      </p:sp>
      <p:sp>
        <p:nvSpPr>
          <p:cNvPr name="TextBox 30" id="30"/>
          <p:cNvSpPr txBox="true"/>
          <p:nvPr/>
        </p:nvSpPr>
        <p:spPr>
          <a:xfrm rot="0">
            <a:off x="9144000" y="6737503"/>
            <a:ext cx="3241123"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Data Preparation</a:t>
            </a:r>
          </a:p>
        </p:txBody>
      </p:sp>
      <p:sp>
        <p:nvSpPr>
          <p:cNvPr name="TextBox 31" id="31"/>
          <p:cNvSpPr txBox="true"/>
          <p:nvPr/>
        </p:nvSpPr>
        <p:spPr>
          <a:xfrm rot="0">
            <a:off x="9144000" y="7362671"/>
            <a:ext cx="3241123" cy="20351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Normalize data, Encoding data, Future selection, Solve imbalance data using SMOTE.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15641497" y="9043300"/>
            <a:ext cx="5293007" cy="2487400"/>
          </a:xfrm>
          <a:prstGeom prst="rect">
            <a:avLst/>
          </a:prstGeom>
          <a:solidFill>
            <a:srgbClr val="213559"/>
          </a:solidFill>
        </p:spPr>
      </p:sp>
      <p:sp>
        <p:nvSpPr>
          <p:cNvPr name="AutoShape 4" id="4"/>
          <p:cNvSpPr/>
          <p:nvPr/>
        </p:nvSpPr>
        <p:spPr>
          <a:xfrm rot="-2700000">
            <a:off x="-2646503" y="-1243700"/>
            <a:ext cx="5293007" cy="2487400"/>
          </a:xfrm>
          <a:prstGeom prst="rect">
            <a:avLst/>
          </a:prstGeom>
          <a:solidFill>
            <a:srgbClr val="213559"/>
          </a:solidFill>
        </p:spPr>
      </p:sp>
      <p:pic>
        <p:nvPicPr>
          <p:cNvPr name="Picture 5" id="5"/>
          <p:cNvPicPr>
            <a:picLocks noChangeAspect="true"/>
          </p:cNvPicPr>
          <p:nvPr/>
        </p:nvPicPr>
        <p:blipFill>
          <a:blip r:embed="rId2"/>
          <a:srcRect l="0" t="0" r="0" b="0"/>
          <a:stretch>
            <a:fillRect/>
          </a:stretch>
        </p:blipFill>
        <p:spPr>
          <a:xfrm flipH="false" flipV="false" rot="0">
            <a:off x="434418" y="2750789"/>
            <a:ext cx="17419164" cy="5134276"/>
          </a:xfrm>
          <a:prstGeom prst="rect">
            <a:avLst/>
          </a:prstGeom>
        </p:spPr>
      </p:pic>
      <p:sp>
        <p:nvSpPr>
          <p:cNvPr name="TextBox 6" id="6"/>
          <p:cNvSpPr txBox="true"/>
          <p:nvPr/>
        </p:nvSpPr>
        <p:spPr>
          <a:xfrm rot="0">
            <a:off x="4342790" y="763588"/>
            <a:ext cx="9602420" cy="644525"/>
          </a:xfrm>
          <a:prstGeom prst="rect">
            <a:avLst/>
          </a:prstGeom>
        </p:spPr>
        <p:txBody>
          <a:bodyPr anchor="t" rtlCol="false" tIns="0" lIns="0" bIns="0" rIns="0">
            <a:spAutoFit/>
          </a:bodyPr>
          <a:lstStyle/>
          <a:p>
            <a:pPr algn="ctr">
              <a:lnSpc>
                <a:spcPts val="4899"/>
              </a:lnSpc>
            </a:pPr>
            <a:r>
              <a:rPr lang="en-US" sz="4999" spc="-294">
                <a:solidFill>
                  <a:srgbClr val="263F6B"/>
                </a:solidFill>
                <a:latin typeface="Montserrat Extra-Bold Italics"/>
              </a:rPr>
              <a:t>DATA VIEW AFTER CLEANING</a:t>
            </a:r>
          </a:p>
        </p:txBody>
      </p:sp>
      <p:sp>
        <p:nvSpPr>
          <p:cNvPr name="TextBox 7" id="7"/>
          <p:cNvSpPr txBox="true"/>
          <p:nvPr/>
        </p:nvSpPr>
        <p:spPr>
          <a:xfrm rot="0">
            <a:off x="3528481" y="1670415"/>
            <a:ext cx="11231038" cy="815340"/>
          </a:xfrm>
          <a:prstGeom prst="rect">
            <a:avLst/>
          </a:prstGeom>
        </p:spPr>
        <p:txBody>
          <a:bodyPr anchor="t" rtlCol="false" tIns="0" lIns="0" bIns="0" rIns="0">
            <a:spAutoFit/>
          </a:bodyPr>
          <a:lstStyle/>
          <a:p>
            <a:pPr algn="ctr">
              <a:lnSpc>
                <a:spcPts val="3359"/>
              </a:lnSpc>
            </a:pPr>
            <a:r>
              <a:rPr lang="en-US" sz="2400">
                <a:solidFill>
                  <a:srgbClr val="263F6B"/>
                </a:solidFill>
                <a:latin typeface="Montserrat"/>
              </a:rPr>
              <a:t>Removing some features that are not used or have no effect on the model in general. That leaves 46 columns and 293462 rows.</a:t>
            </a:r>
          </a:p>
        </p:txBody>
      </p:sp>
      <p:sp>
        <p:nvSpPr>
          <p:cNvPr name="TextBox 8" id="8"/>
          <p:cNvSpPr txBox="true"/>
          <p:nvPr/>
        </p:nvSpPr>
        <p:spPr>
          <a:xfrm rot="0">
            <a:off x="434418" y="8018624"/>
            <a:ext cx="11231038"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3131"/>
                </a:solidFill>
                <a:latin typeface="Montserrat"/>
              </a:rPr>
              <a:t>*</a:t>
            </a:r>
            <a:r>
              <a:rPr lang="en-US" sz="2100" u="none">
                <a:solidFill>
                  <a:srgbClr val="FF3131"/>
                </a:solidFill>
                <a:latin typeface="Montserrat"/>
              </a:rPr>
              <a:t>Previously there were 122 columns and 307511 rows.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231243" y="698454"/>
            <a:ext cx="2556816" cy="2575547"/>
          </a:xfrm>
          <a:prstGeom prst="rect">
            <a:avLst/>
          </a:prstGeom>
        </p:spPr>
      </p:pic>
      <p:sp>
        <p:nvSpPr>
          <p:cNvPr name="AutoShape 4" id="4"/>
          <p:cNvSpPr/>
          <p:nvPr/>
        </p:nvSpPr>
        <p:spPr>
          <a:xfrm rot="-2700000">
            <a:off x="-2646503" y="-1243700"/>
            <a:ext cx="5293007" cy="2487400"/>
          </a:xfrm>
          <a:prstGeom prst="rect">
            <a:avLst/>
          </a:prstGeom>
          <a:solidFill>
            <a:srgbClr val="213559"/>
          </a:solidFill>
        </p:spPr>
      </p:sp>
      <p:pic>
        <p:nvPicPr>
          <p:cNvPr name="Picture 5" id="5"/>
          <p:cNvPicPr>
            <a:picLocks noChangeAspect="true"/>
          </p:cNvPicPr>
          <p:nvPr/>
        </p:nvPicPr>
        <p:blipFill>
          <a:blip r:embed="rId4"/>
          <a:srcRect l="0" t="0" r="0" b="0"/>
          <a:stretch>
            <a:fillRect/>
          </a:stretch>
        </p:blipFill>
        <p:spPr>
          <a:xfrm flipH="false" flipV="false" rot="0">
            <a:off x="8090730" y="4438902"/>
            <a:ext cx="9721721" cy="5026772"/>
          </a:xfrm>
          <a:prstGeom prst="rect">
            <a:avLst/>
          </a:prstGeom>
        </p:spPr>
      </p:pic>
      <p:sp>
        <p:nvSpPr>
          <p:cNvPr name="AutoShape 6" id="6"/>
          <p:cNvSpPr/>
          <p:nvPr/>
        </p:nvSpPr>
        <p:spPr>
          <a:xfrm rot="-2700000">
            <a:off x="15641497" y="9043300"/>
            <a:ext cx="5293007" cy="2487400"/>
          </a:xfrm>
          <a:prstGeom prst="rect">
            <a:avLst/>
          </a:prstGeom>
          <a:solidFill>
            <a:srgbClr val="213559"/>
          </a:solidFill>
        </p:spPr>
      </p:sp>
      <p:pic>
        <p:nvPicPr>
          <p:cNvPr name="Picture 7" id="7"/>
          <p:cNvPicPr>
            <a:picLocks noChangeAspect="true"/>
          </p:cNvPicPr>
          <p:nvPr/>
        </p:nvPicPr>
        <p:blipFill>
          <a:blip r:embed="rId5"/>
          <a:srcRect l="0" t="0" r="0" b="0"/>
          <a:stretch>
            <a:fillRect/>
          </a:stretch>
        </p:blipFill>
        <p:spPr>
          <a:xfrm flipH="false" flipV="false" rot="0">
            <a:off x="530153" y="1594777"/>
            <a:ext cx="4441272" cy="4282138"/>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5778839" y="1594777"/>
            <a:ext cx="2787440" cy="1082725"/>
          </a:xfrm>
          <a:prstGeom prst="rect">
            <a:avLst/>
          </a:prstGeom>
        </p:spPr>
      </p:pic>
      <p:pic>
        <p:nvPicPr>
          <p:cNvPr name="Picture 9" id="9"/>
          <p:cNvPicPr>
            <a:picLocks noChangeAspect="true"/>
          </p:cNvPicPr>
          <p:nvPr/>
        </p:nvPicPr>
        <p:blipFill>
          <a:blip r:embed="rId7"/>
          <a:srcRect l="0" t="47171" r="79042" b="0"/>
          <a:stretch>
            <a:fillRect/>
          </a:stretch>
        </p:blipFill>
        <p:spPr>
          <a:xfrm flipH="false" flipV="false" rot="0">
            <a:off x="12951591" y="6440038"/>
            <a:ext cx="1658642" cy="512251"/>
          </a:xfrm>
          <a:prstGeom prst="rect">
            <a:avLst/>
          </a:prstGeom>
        </p:spPr>
      </p:pic>
      <p:pic>
        <p:nvPicPr>
          <p:cNvPr name="Picture 10" id="10"/>
          <p:cNvPicPr>
            <a:picLocks noChangeAspect="true"/>
          </p:cNvPicPr>
          <p:nvPr/>
        </p:nvPicPr>
        <p:blipFill>
          <a:blip r:embed="rId8"/>
          <a:srcRect l="53603" t="0" r="0" b="0"/>
          <a:stretch>
            <a:fillRect/>
          </a:stretch>
        </p:blipFill>
        <p:spPr>
          <a:xfrm flipH="false" flipV="false" rot="0">
            <a:off x="14439081" y="7441332"/>
            <a:ext cx="3214283" cy="834959"/>
          </a:xfrm>
          <a:prstGeom prst="rect">
            <a:avLst/>
          </a:prstGeom>
        </p:spPr>
      </p:pic>
      <p:pic>
        <p:nvPicPr>
          <p:cNvPr name="Picture 11" id="11"/>
          <p:cNvPicPr>
            <a:picLocks noChangeAspect="true"/>
          </p:cNvPicPr>
          <p:nvPr/>
        </p:nvPicPr>
        <p:blipFill>
          <a:blip r:embed="rId9"/>
          <a:srcRect l="53126" t="0" r="0" b="0"/>
          <a:stretch>
            <a:fillRect/>
          </a:stretch>
        </p:blipFill>
        <p:spPr>
          <a:xfrm flipH="false" flipV="false" rot="0">
            <a:off x="14439081" y="6300608"/>
            <a:ext cx="3242063" cy="791110"/>
          </a:xfrm>
          <a:prstGeom prst="rect">
            <a:avLst/>
          </a:prstGeom>
        </p:spPr>
      </p:pic>
      <p:pic>
        <p:nvPicPr>
          <p:cNvPr name="Picture 12" id="12"/>
          <p:cNvPicPr>
            <a:picLocks noChangeAspect="true"/>
          </p:cNvPicPr>
          <p:nvPr/>
        </p:nvPicPr>
        <p:blipFill>
          <a:blip r:embed="rId8"/>
          <a:srcRect l="0" t="0" r="71728" b="0"/>
          <a:stretch>
            <a:fillRect/>
          </a:stretch>
        </p:blipFill>
        <p:spPr>
          <a:xfrm flipH="false" flipV="false" rot="0">
            <a:off x="12762132" y="7607032"/>
            <a:ext cx="2064908" cy="880282"/>
          </a:xfrm>
          <a:prstGeom prst="rect">
            <a:avLst/>
          </a:prstGeom>
        </p:spPr>
      </p:pic>
      <p:pic>
        <p:nvPicPr>
          <p:cNvPr name="Picture 13" id="13"/>
          <p:cNvPicPr>
            <a:picLocks noChangeAspect="true"/>
          </p:cNvPicPr>
          <p:nvPr/>
        </p:nvPicPr>
        <p:blipFill>
          <a:blip r:embed="rId10"/>
          <a:srcRect l="0" t="0" r="0" b="0"/>
          <a:stretch>
            <a:fillRect/>
          </a:stretch>
        </p:blipFill>
        <p:spPr>
          <a:xfrm flipH="false" flipV="false" rot="0">
            <a:off x="964662" y="6367283"/>
            <a:ext cx="6143859" cy="655595"/>
          </a:xfrm>
          <a:prstGeom prst="rect">
            <a:avLst/>
          </a:prstGeom>
        </p:spPr>
      </p:pic>
      <p:pic>
        <p:nvPicPr>
          <p:cNvPr name="Picture 14" id="14"/>
          <p:cNvPicPr>
            <a:picLocks noChangeAspect="true"/>
          </p:cNvPicPr>
          <p:nvPr/>
        </p:nvPicPr>
        <p:blipFill>
          <a:blip r:embed="rId11"/>
          <a:srcRect l="0" t="0" r="0" b="0"/>
          <a:stretch>
            <a:fillRect/>
          </a:stretch>
        </p:blipFill>
        <p:spPr>
          <a:xfrm flipH="false" flipV="false" rot="0">
            <a:off x="964662" y="7074990"/>
            <a:ext cx="6143859" cy="693057"/>
          </a:xfrm>
          <a:prstGeom prst="rect">
            <a:avLst/>
          </a:prstGeom>
        </p:spPr>
      </p:pic>
      <p:sp>
        <p:nvSpPr>
          <p:cNvPr name="TextBox 15" id="15"/>
          <p:cNvSpPr txBox="true"/>
          <p:nvPr/>
        </p:nvSpPr>
        <p:spPr>
          <a:xfrm rot="0">
            <a:off x="3546790" y="763588"/>
            <a:ext cx="11194421" cy="644525"/>
          </a:xfrm>
          <a:prstGeom prst="rect">
            <a:avLst/>
          </a:prstGeom>
        </p:spPr>
        <p:txBody>
          <a:bodyPr anchor="t" rtlCol="false" tIns="0" lIns="0" bIns="0" rIns="0">
            <a:spAutoFit/>
          </a:bodyPr>
          <a:lstStyle/>
          <a:p>
            <a:pPr algn="ctr">
              <a:lnSpc>
                <a:spcPts val="4899"/>
              </a:lnSpc>
            </a:pPr>
            <a:r>
              <a:rPr lang="en-US" sz="4999" spc="-294">
                <a:solidFill>
                  <a:srgbClr val="263F6B"/>
                </a:solidFill>
                <a:latin typeface="Montserrat Extra-Bold Italics"/>
              </a:rPr>
              <a:t>EXPLORATORY DATA ANALYSIS</a:t>
            </a:r>
          </a:p>
        </p:txBody>
      </p:sp>
      <p:sp>
        <p:nvSpPr>
          <p:cNvPr name="TextBox 16" id="16"/>
          <p:cNvSpPr txBox="true"/>
          <p:nvPr/>
        </p:nvSpPr>
        <p:spPr>
          <a:xfrm rot="0">
            <a:off x="5764949" y="2873985"/>
            <a:ext cx="10195444" cy="1234440"/>
          </a:xfrm>
          <a:prstGeom prst="rect">
            <a:avLst/>
          </a:prstGeom>
        </p:spPr>
        <p:txBody>
          <a:bodyPr anchor="t" rtlCol="false" tIns="0" lIns="0" bIns="0" rIns="0">
            <a:spAutoFit/>
          </a:bodyPr>
          <a:lstStyle/>
          <a:p>
            <a:pPr algn="just">
              <a:lnSpc>
                <a:spcPts val="3359"/>
              </a:lnSpc>
            </a:pPr>
            <a:r>
              <a:rPr lang="en-US" sz="2400">
                <a:solidFill>
                  <a:srgbClr val="263F6B"/>
                </a:solidFill>
                <a:latin typeface="Montserrat"/>
              </a:rPr>
              <a:t>The target distribution based on the data provided looks unbalanced between the values 1 and 0 so it needs to be more careful when doing modeling.</a:t>
            </a:r>
          </a:p>
        </p:txBody>
      </p:sp>
      <p:sp>
        <p:nvSpPr>
          <p:cNvPr name="TextBox 17" id="17"/>
          <p:cNvSpPr txBox="true"/>
          <p:nvPr/>
        </p:nvSpPr>
        <p:spPr>
          <a:xfrm rot="0">
            <a:off x="530153" y="7777572"/>
            <a:ext cx="7012876" cy="2072640"/>
          </a:xfrm>
          <a:prstGeom prst="rect">
            <a:avLst/>
          </a:prstGeom>
        </p:spPr>
        <p:txBody>
          <a:bodyPr anchor="t" rtlCol="false" tIns="0" lIns="0" bIns="0" rIns="0">
            <a:spAutoFit/>
          </a:bodyPr>
          <a:lstStyle/>
          <a:p>
            <a:pPr algn="just">
              <a:lnSpc>
                <a:spcPts val="3359"/>
              </a:lnSpc>
            </a:pPr>
            <a:r>
              <a:rPr lang="en-US" sz="2400">
                <a:solidFill>
                  <a:srgbClr val="263F6B"/>
                </a:solidFill>
                <a:latin typeface="Montserrat"/>
              </a:rPr>
              <a:t>The type of work is unknown and Laborers have a high number of credit applications but the possibility of bad credit is also high, so it is necessary to be careful in handling credit requests from these 2 categories.</a:t>
            </a:r>
          </a:p>
        </p:txBody>
      </p:sp>
      <p:sp>
        <p:nvSpPr>
          <p:cNvPr name="TextBox 18" id="18"/>
          <p:cNvSpPr txBox="true"/>
          <p:nvPr/>
        </p:nvSpPr>
        <p:spPr>
          <a:xfrm rot="0">
            <a:off x="14148853" y="5812886"/>
            <a:ext cx="2168453" cy="396240"/>
          </a:xfrm>
          <a:prstGeom prst="rect">
            <a:avLst/>
          </a:prstGeom>
        </p:spPr>
        <p:txBody>
          <a:bodyPr anchor="t" rtlCol="false" tIns="0" lIns="0" bIns="0" rIns="0">
            <a:spAutoFit/>
          </a:bodyPr>
          <a:lstStyle/>
          <a:p>
            <a:pPr algn="ctr">
              <a:lnSpc>
                <a:spcPts val="3359"/>
              </a:lnSpc>
            </a:pPr>
            <a:r>
              <a:rPr lang="en-US" sz="2400">
                <a:solidFill>
                  <a:srgbClr val="263F6B"/>
                </a:solidFill>
                <a:latin typeface="Montserrat"/>
              </a:rPr>
              <a:t>Target Counts</a:t>
            </a:r>
          </a:p>
        </p:txBody>
      </p:sp>
      <p:sp>
        <p:nvSpPr>
          <p:cNvPr name="TextBox 19" id="19"/>
          <p:cNvSpPr txBox="true"/>
          <p:nvPr/>
        </p:nvSpPr>
        <p:spPr>
          <a:xfrm rot="0">
            <a:off x="2750789" y="5904368"/>
            <a:ext cx="2511569" cy="396240"/>
          </a:xfrm>
          <a:prstGeom prst="rect">
            <a:avLst/>
          </a:prstGeom>
        </p:spPr>
        <p:txBody>
          <a:bodyPr anchor="t" rtlCol="false" tIns="0" lIns="0" bIns="0" rIns="0">
            <a:spAutoFit/>
          </a:bodyPr>
          <a:lstStyle/>
          <a:p>
            <a:pPr algn="ctr">
              <a:lnSpc>
                <a:spcPts val="3359"/>
              </a:lnSpc>
            </a:pPr>
            <a:r>
              <a:rPr lang="en-US" sz="2400">
                <a:solidFill>
                  <a:srgbClr val="263F6B"/>
                </a:solidFill>
                <a:latin typeface="Montserrat"/>
              </a:rPr>
              <a:t>Income Average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231243" y="698454"/>
            <a:ext cx="2556816" cy="2575547"/>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0059" y="7012999"/>
            <a:ext cx="2556816" cy="2575547"/>
          </a:xfrm>
          <a:prstGeom prst="rect">
            <a:avLst/>
          </a:prstGeom>
        </p:spPr>
      </p:pic>
      <p:sp>
        <p:nvSpPr>
          <p:cNvPr name="AutoShape 5" id="5"/>
          <p:cNvSpPr/>
          <p:nvPr/>
        </p:nvSpPr>
        <p:spPr>
          <a:xfrm rot="-2700000">
            <a:off x="-2646503" y="-1243700"/>
            <a:ext cx="5293007" cy="2487400"/>
          </a:xfrm>
          <a:prstGeom prst="rect">
            <a:avLst/>
          </a:prstGeom>
          <a:solidFill>
            <a:srgbClr val="213559"/>
          </a:solidFill>
        </p:spPr>
      </p:sp>
      <p:pic>
        <p:nvPicPr>
          <p:cNvPr name="Picture 6" id="6"/>
          <p:cNvPicPr>
            <a:picLocks noChangeAspect="true"/>
          </p:cNvPicPr>
          <p:nvPr/>
        </p:nvPicPr>
        <p:blipFill>
          <a:blip r:embed="rId4"/>
          <a:srcRect l="0" t="0" r="0" b="0"/>
          <a:stretch>
            <a:fillRect/>
          </a:stretch>
        </p:blipFill>
        <p:spPr>
          <a:xfrm flipH="false" flipV="false" rot="0">
            <a:off x="9457192" y="1621452"/>
            <a:ext cx="8485954" cy="5631160"/>
          </a:xfrm>
          <a:prstGeom prst="rect">
            <a:avLst/>
          </a:prstGeom>
        </p:spPr>
      </p:pic>
      <p:sp>
        <p:nvSpPr>
          <p:cNvPr name="AutoShape 7" id="7"/>
          <p:cNvSpPr/>
          <p:nvPr/>
        </p:nvSpPr>
        <p:spPr>
          <a:xfrm rot="-2700000">
            <a:off x="15641497" y="9043300"/>
            <a:ext cx="5293007" cy="2487400"/>
          </a:xfrm>
          <a:prstGeom prst="rect">
            <a:avLst/>
          </a:prstGeom>
          <a:solidFill>
            <a:srgbClr val="213559"/>
          </a:solidFill>
        </p:spPr>
      </p:sp>
      <p:pic>
        <p:nvPicPr>
          <p:cNvPr name="Picture 8" id="8"/>
          <p:cNvPicPr>
            <a:picLocks noChangeAspect="true"/>
          </p:cNvPicPr>
          <p:nvPr/>
        </p:nvPicPr>
        <p:blipFill>
          <a:blip r:embed="rId5"/>
          <a:srcRect l="0" t="0" r="0" b="0"/>
          <a:stretch>
            <a:fillRect/>
          </a:stretch>
        </p:blipFill>
        <p:spPr>
          <a:xfrm flipH="false" flipV="false" rot="0">
            <a:off x="470809" y="1621452"/>
            <a:ext cx="8516935" cy="5631160"/>
          </a:xfrm>
          <a:prstGeom prst="rect">
            <a:avLst/>
          </a:prstGeom>
        </p:spPr>
      </p:pic>
      <p:sp>
        <p:nvSpPr>
          <p:cNvPr name="TextBox 9" id="9"/>
          <p:cNvSpPr txBox="true"/>
          <p:nvPr/>
        </p:nvSpPr>
        <p:spPr>
          <a:xfrm rot="0">
            <a:off x="3546790" y="763588"/>
            <a:ext cx="11194421" cy="644525"/>
          </a:xfrm>
          <a:prstGeom prst="rect">
            <a:avLst/>
          </a:prstGeom>
        </p:spPr>
        <p:txBody>
          <a:bodyPr anchor="t" rtlCol="false" tIns="0" lIns="0" bIns="0" rIns="0">
            <a:spAutoFit/>
          </a:bodyPr>
          <a:lstStyle/>
          <a:p>
            <a:pPr algn="ctr">
              <a:lnSpc>
                <a:spcPts val="4899"/>
              </a:lnSpc>
            </a:pPr>
            <a:r>
              <a:rPr lang="en-US" sz="4999" spc="-294">
                <a:solidFill>
                  <a:srgbClr val="263F6B"/>
                </a:solidFill>
                <a:latin typeface="Montserrat Extra-Bold Italics"/>
              </a:rPr>
              <a:t>EXPLORATORY DATA ANALYSIS</a:t>
            </a:r>
          </a:p>
        </p:txBody>
      </p:sp>
      <p:sp>
        <p:nvSpPr>
          <p:cNvPr name="TextBox 10" id="10"/>
          <p:cNvSpPr txBox="true"/>
          <p:nvPr/>
        </p:nvSpPr>
        <p:spPr>
          <a:xfrm rot="0">
            <a:off x="2400419" y="7498111"/>
            <a:ext cx="13487163" cy="1234440"/>
          </a:xfrm>
          <a:prstGeom prst="rect">
            <a:avLst/>
          </a:prstGeom>
        </p:spPr>
        <p:txBody>
          <a:bodyPr anchor="t" rtlCol="false" tIns="0" lIns="0" bIns="0" rIns="0">
            <a:spAutoFit/>
          </a:bodyPr>
          <a:lstStyle/>
          <a:p>
            <a:pPr algn="ctr">
              <a:lnSpc>
                <a:spcPts val="3359"/>
              </a:lnSpc>
            </a:pPr>
            <a:r>
              <a:rPr lang="en-US" sz="2400">
                <a:solidFill>
                  <a:srgbClr val="263F6B"/>
                </a:solidFill>
                <a:latin typeface="Montserrat"/>
              </a:rPr>
              <a:t>The higher the customer's total income, the smaller the percentage of loans and the higher the number of loans submitted, the smaller the percentage of bad loans, so a campaign is needed to attract customers with high income.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76242" y="8956802"/>
            <a:ext cx="1783058" cy="295015"/>
          </a:xfrm>
          <a:prstGeom prst="rect">
            <a:avLst/>
          </a:prstGeom>
        </p:spPr>
      </p:pic>
      <p:grpSp>
        <p:nvGrpSpPr>
          <p:cNvPr name="Group 4" id="4"/>
          <p:cNvGrpSpPr>
            <a:grpSpLocks noChangeAspect="true"/>
          </p:cNvGrpSpPr>
          <p:nvPr/>
        </p:nvGrpSpPr>
        <p:grpSpPr>
          <a:xfrm rot="0">
            <a:off x="12444572" y="0"/>
            <a:ext cx="10287000" cy="10287000"/>
            <a:chOff x="0" y="0"/>
            <a:chExt cx="3282950" cy="3282950"/>
          </a:xfrm>
        </p:grpSpPr>
        <p:sp>
          <p:nvSpPr>
            <p:cNvPr name="Freeform 5" id="5"/>
            <p:cNvSpPr/>
            <p:nvPr/>
          </p:nvSpPr>
          <p:spPr>
            <a:xfrm>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25000" r="-25000" t="0" b="0"/>
              </a:stretch>
            </a:blipFill>
          </p:spPr>
        </p:sp>
      </p:grpSp>
      <p:grpSp>
        <p:nvGrpSpPr>
          <p:cNvPr name="Group 6" id="6"/>
          <p:cNvGrpSpPr/>
          <p:nvPr/>
        </p:nvGrpSpPr>
        <p:grpSpPr>
          <a:xfrm rot="0">
            <a:off x="12444572" y="0"/>
            <a:ext cx="5843428" cy="10287000"/>
            <a:chOff x="0" y="0"/>
            <a:chExt cx="1539010" cy="2709333"/>
          </a:xfrm>
        </p:grpSpPr>
        <p:sp>
          <p:nvSpPr>
            <p:cNvPr name="Freeform 7" id="7"/>
            <p:cNvSpPr/>
            <p:nvPr/>
          </p:nvSpPr>
          <p:spPr>
            <a:xfrm>
              <a:off x="0" y="0"/>
              <a:ext cx="1539010" cy="2709333"/>
            </a:xfrm>
            <a:custGeom>
              <a:avLst/>
              <a:gdLst/>
              <a:ahLst/>
              <a:cxnLst/>
              <a:rect r="r" b="b" t="t" l="l"/>
              <a:pathLst>
                <a:path h="2709333" w="1539010">
                  <a:moveTo>
                    <a:pt x="0" y="0"/>
                  </a:moveTo>
                  <a:lnTo>
                    <a:pt x="1539010" y="0"/>
                  </a:lnTo>
                  <a:lnTo>
                    <a:pt x="1539010" y="2709333"/>
                  </a:lnTo>
                  <a:lnTo>
                    <a:pt x="0" y="2709333"/>
                  </a:lnTo>
                  <a:close/>
                </a:path>
              </a:pathLst>
            </a:custGeom>
            <a:solidFill>
              <a:srgbClr val="000000">
                <a:alpha val="60000"/>
              </a:srgbClr>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3250"/>
                </a:lnSpc>
              </a:pPr>
            </a:p>
          </p:txBody>
        </p:sp>
      </p:grpSp>
      <p:pic>
        <p:nvPicPr>
          <p:cNvPr name="Picture 9" id="9"/>
          <p:cNvPicPr>
            <a:picLocks noChangeAspect="true"/>
          </p:cNvPicPr>
          <p:nvPr/>
        </p:nvPicPr>
        <p:blipFill>
          <a:blip r:embed="rId5"/>
          <a:srcRect l="0" t="0" r="0" b="0"/>
          <a:stretch>
            <a:fillRect/>
          </a:stretch>
        </p:blipFill>
        <p:spPr>
          <a:xfrm flipH="false" flipV="false" rot="0">
            <a:off x="2503881" y="5805003"/>
            <a:ext cx="6640119" cy="4285316"/>
          </a:xfrm>
          <a:prstGeom prst="rect">
            <a:avLst/>
          </a:prstGeom>
        </p:spPr>
      </p:pic>
      <p:sp>
        <p:nvSpPr>
          <p:cNvPr name="TextBox 10" id="10"/>
          <p:cNvSpPr txBox="true"/>
          <p:nvPr/>
        </p:nvSpPr>
        <p:spPr>
          <a:xfrm rot="0">
            <a:off x="584022" y="527557"/>
            <a:ext cx="11194421" cy="644525"/>
          </a:xfrm>
          <a:prstGeom prst="rect">
            <a:avLst/>
          </a:prstGeom>
        </p:spPr>
        <p:txBody>
          <a:bodyPr anchor="t" rtlCol="false" tIns="0" lIns="0" bIns="0" rIns="0">
            <a:spAutoFit/>
          </a:bodyPr>
          <a:lstStyle/>
          <a:p>
            <a:pPr algn="ctr">
              <a:lnSpc>
                <a:spcPts val="4899"/>
              </a:lnSpc>
            </a:pPr>
            <a:r>
              <a:rPr lang="en-US" sz="4999" spc="-294">
                <a:solidFill>
                  <a:srgbClr val="263F6B"/>
                </a:solidFill>
                <a:latin typeface="Montserrat Extra-Bold Italics"/>
              </a:rPr>
              <a:t>MODELLING</a:t>
            </a:r>
          </a:p>
        </p:txBody>
      </p:sp>
      <p:sp>
        <p:nvSpPr>
          <p:cNvPr name="TextBox 11" id="11"/>
          <p:cNvSpPr txBox="true"/>
          <p:nvPr/>
        </p:nvSpPr>
        <p:spPr>
          <a:xfrm rot="0">
            <a:off x="584022" y="1277065"/>
            <a:ext cx="4625278" cy="613410"/>
          </a:xfrm>
          <a:prstGeom prst="rect">
            <a:avLst/>
          </a:prstGeom>
        </p:spPr>
        <p:txBody>
          <a:bodyPr anchor="t" rtlCol="false" tIns="0" lIns="0" bIns="0" rIns="0">
            <a:spAutoFit/>
          </a:bodyPr>
          <a:lstStyle/>
          <a:p>
            <a:pPr>
              <a:lnSpc>
                <a:spcPts val="5040"/>
              </a:lnSpc>
            </a:pPr>
            <a:r>
              <a:rPr lang="en-US" sz="3600">
                <a:solidFill>
                  <a:srgbClr val="263F6B"/>
                </a:solidFill>
                <a:latin typeface="Montserrat Semi-Bold"/>
              </a:rPr>
              <a:t>Preprocessing</a:t>
            </a:r>
          </a:p>
        </p:txBody>
      </p:sp>
      <p:sp>
        <p:nvSpPr>
          <p:cNvPr name="TextBox 12" id="12"/>
          <p:cNvSpPr txBox="true"/>
          <p:nvPr/>
        </p:nvSpPr>
        <p:spPr>
          <a:xfrm rot="0">
            <a:off x="584022" y="1983573"/>
            <a:ext cx="8559978" cy="20726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63F6B"/>
                </a:solidFill>
                <a:latin typeface="Montserrat"/>
              </a:rPr>
              <a:t>Normalize data using MinMaxScaller()</a:t>
            </a:r>
          </a:p>
          <a:p>
            <a:pPr marL="518160" indent="-259080" lvl="1">
              <a:lnSpc>
                <a:spcPts val="3359"/>
              </a:lnSpc>
              <a:buFont typeface="Arial"/>
              <a:buChar char="•"/>
            </a:pPr>
            <a:r>
              <a:rPr lang="en-US" sz="2400">
                <a:solidFill>
                  <a:srgbClr val="263F6B"/>
                </a:solidFill>
                <a:latin typeface="Montserrat"/>
              </a:rPr>
              <a:t>Encoding feature ['NAME_CONTRACT_TYPE', 'NAME_INCOME_TYPE','OCCUPATION_TYPE']</a:t>
            </a:r>
          </a:p>
          <a:p>
            <a:pPr marL="518160" indent="-259080" lvl="1">
              <a:lnSpc>
                <a:spcPts val="3359"/>
              </a:lnSpc>
              <a:buFont typeface="Arial"/>
              <a:buChar char="•"/>
            </a:pPr>
            <a:r>
              <a:rPr lang="en-US" sz="2400">
                <a:solidFill>
                  <a:srgbClr val="263F6B"/>
                </a:solidFill>
                <a:latin typeface="Montserrat"/>
              </a:rPr>
              <a:t>Feature selection using PPScore &amp; Feature Importance Random Forest</a:t>
            </a:r>
          </a:p>
        </p:txBody>
      </p:sp>
      <p:sp>
        <p:nvSpPr>
          <p:cNvPr name="TextBox 13" id="13"/>
          <p:cNvSpPr txBox="true"/>
          <p:nvPr/>
        </p:nvSpPr>
        <p:spPr>
          <a:xfrm rot="0">
            <a:off x="584022" y="4160988"/>
            <a:ext cx="4625278" cy="613410"/>
          </a:xfrm>
          <a:prstGeom prst="rect">
            <a:avLst/>
          </a:prstGeom>
        </p:spPr>
        <p:txBody>
          <a:bodyPr anchor="t" rtlCol="false" tIns="0" lIns="0" bIns="0" rIns="0">
            <a:spAutoFit/>
          </a:bodyPr>
          <a:lstStyle/>
          <a:p>
            <a:pPr>
              <a:lnSpc>
                <a:spcPts val="5040"/>
              </a:lnSpc>
            </a:pPr>
            <a:r>
              <a:rPr lang="en-US" sz="3600">
                <a:solidFill>
                  <a:srgbClr val="263F6B"/>
                </a:solidFill>
                <a:latin typeface="Montserrat Semi-Bold"/>
              </a:rPr>
              <a:t>selected features</a:t>
            </a:r>
          </a:p>
        </p:txBody>
      </p:sp>
      <p:sp>
        <p:nvSpPr>
          <p:cNvPr name="TextBox 14" id="14"/>
          <p:cNvSpPr txBox="true"/>
          <p:nvPr/>
        </p:nvSpPr>
        <p:spPr>
          <a:xfrm rot="0">
            <a:off x="584022" y="4869648"/>
            <a:ext cx="11860550" cy="935355"/>
          </a:xfrm>
          <a:prstGeom prst="rect">
            <a:avLst/>
          </a:prstGeom>
        </p:spPr>
        <p:txBody>
          <a:bodyPr anchor="t" rtlCol="false" tIns="0" lIns="0" bIns="0" rIns="0">
            <a:spAutoFit/>
          </a:bodyPr>
          <a:lstStyle/>
          <a:p>
            <a:pPr>
              <a:lnSpc>
                <a:spcPts val="2520"/>
              </a:lnSpc>
            </a:pPr>
            <a:r>
              <a:rPr lang="en-US" sz="1800">
                <a:solidFill>
                  <a:srgbClr val="263F6B"/>
                </a:solidFill>
                <a:latin typeface="Montserrat Semi-Bold Italics"/>
              </a:rPr>
              <a:t>'DAYS_EMPLOYED', 'AMT_CREDIT', 'AMT_GOODS_PRICE', 'AMT_ANNUITY', 'DAYS_BIRTH', 'DAYS_REGISTRATION', 'DAYS_ID_PUBLISH', 'DAYS_LAST_PHONE_CHANGE', 'AMT_INCOME_TOTAL'</a:t>
            </a:r>
          </a:p>
          <a:p>
            <a:pPr>
              <a:lnSpc>
                <a:spcPts val="25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0">
            <a:off x="1028700" y="9591065"/>
            <a:ext cx="16230600" cy="1351653"/>
          </a:xfrm>
          <a:prstGeom prst="rect">
            <a:avLst/>
          </a:prstGeom>
          <a:solidFill>
            <a:srgbClr val="213559"/>
          </a:solidFill>
        </p:spPr>
      </p:sp>
      <p:sp>
        <p:nvSpPr>
          <p:cNvPr name="AutoShape 4" id="4"/>
          <p:cNvSpPr/>
          <p:nvPr/>
        </p:nvSpPr>
        <p:spPr>
          <a:xfrm rot="0">
            <a:off x="1028700" y="-675827"/>
            <a:ext cx="16230600" cy="1351653"/>
          </a:xfrm>
          <a:prstGeom prst="rect">
            <a:avLst/>
          </a:prstGeom>
          <a:solidFill>
            <a:srgbClr val="213559"/>
          </a:solidFill>
        </p:spPr>
      </p:sp>
      <p:pic>
        <p:nvPicPr>
          <p:cNvPr name="Picture 5" id="5"/>
          <p:cNvPicPr>
            <a:picLocks noChangeAspect="true"/>
          </p:cNvPicPr>
          <p:nvPr/>
        </p:nvPicPr>
        <p:blipFill>
          <a:blip r:embed="rId2"/>
          <a:srcRect l="0" t="0" r="0" b="0"/>
          <a:stretch>
            <a:fillRect/>
          </a:stretch>
        </p:blipFill>
        <p:spPr>
          <a:xfrm flipH="false" flipV="false" rot="0">
            <a:off x="584022" y="2460564"/>
            <a:ext cx="13514309" cy="2512026"/>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4497325" y="3092955"/>
            <a:ext cx="3132609" cy="1247243"/>
          </a:xfrm>
          <a:prstGeom prst="rect">
            <a:avLst/>
          </a:prstGeom>
        </p:spPr>
      </p:pic>
      <p:pic>
        <p:nvPicPr>
          <p:cNvPr name="Picture 7" id="7"/>
          <p:cNvPicPr>
            <a:picLocks noChangeAspect="true"/>
          </p:cNvPicPr>
          <p:nvPr/>
        </p:nvPicPr>
        <p:blipFill>
          <a:blip r:embed="rId2"/>
          <a:srcRect l="0" t="0" r="0" b="0"/>
          <a:stretch>
            <a:fillRect/>
          </a:stretch>
        </p:blipFill>
        <p:spPr>
          <a:xfrm flipH="false" flipV="false" rot="0">
            <a:off x="584022" y="5998053"/>
            <a:ext cx="13514309" cy="2512026"/>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4497325" y="6663007"/>
            <a:ext cx="3132609" cy="1182117"/>
          </a:xfrm>
          <a:prstGeom prst="rect">
            <a:avLst/>
          </a:prstGeom>
        </p:spPr>
      </p:pic>
      <p:sp>
        <p:nvSpPr>
          <p:cNvPr name="TextBox 9" id="9"/>
          <p:cNvSpPr txBox="true"/>
          <p:nvPr/>
        </p:nvSpPr>
        <p:spPr>
          <a:xfrm rot="0">
            <a:off x="3546790" y="1143000"/>
            <a:ext cx="11194421" cy="644525"/>
          </a:xfrm>
          <a:prstGeom prst="rect">
            <a:avLst/>
          </a:prstGeom>
        </p:spPr>
        <p:txBody>
          <a:bodyPr anchor="t" rtlCol="false" tIns="0" lIns="0" bIns="0" rIns="0">
            <a:spAutoFit/>
          </a:bodyPr>
          <a:lstStyle/>
          <a:p>
            <a:pPr algn="ctr">
              <a:lnSpc>
                <a:spcPts val="4899"/>
              </a:lnSpc>
            </a:pPr>
            <a:r>
              <a:rPr lang="en-US" sz="4999" spc="-294">
                <a:solidFill>
                  <a:srgbClr val="263F6B"/>
                </a:solidFill>
                <a:latin typeface="Montserrat Extra-Bold Italics"/>
              </a:rPr>
              <a:t>RUN MODEL IN TEST DATA</a:t>
            </a:r>
          </a:p>
        </p:txBody>
      </p:sp>
      <p:sp>
        <p:nvSpPr>
          <p:cNvPr name="TextBox 10" id="10"/>
          <p:cNvSpPr txBox="true"/>
          <p:nvPr/>
        </p:nvSpPr>
        <p:spPr>
          <a:xfrm rot="0">
            <a:off x="584022" y="1720850"/>
            <a:ext cx="4625278" cy="613410"/>
          </a:xfrm>
          <a:prstGeom prst="rect">
            <a:avLst/>
          </a:prstGeom>
        </p:spPr>
        <p:txBody>
          <a:bodyPr anchor="t" rtlCol="false" tIns="0" lIns="0" bIns="0" rIns="0">
            <a:spAutoFit/>
          </a:bodyPr>
          <a:lstStyle/>
          <a:p>
            <a:pPr>
              <a:lnSpc>
                <a:spcPts val="5040"/>
              </a:lnSpc>
            </a:pPr>
            <a:r>
              <a:rPr lang="en-US" sz="3600">
                <a:solidFill>
                  <a:srgbClr val="263F6B"/>
                </a:solidFill>
                <a:latin typeface="Montserrat Semi-Bold"/>
              </a:rPr>
              <a:t>Logistic Regression</a:t>
            </a:r>
          </a:p>
        </p:txBody>
      </p:sp>
      <p:sp>
        <p:nvSpPr>
          <p:cNvPr name="TextBox 11" id="11"/>
          <p:cNvSpPr txBox="true"/>
          <p:nvPr/>
        </p:nvSpPr>
        <p:spPr>
          <a:xfrm rot="0">
            <a:off x="584022" y="5258339"/>
            <a:ext cx="4625278" cy="613410"/>
          </a:xfrm>
          <a:prstGeom prst="rect">
            <a:avLst/>
          </a:prstGeom>
        </p:spPr>
        <p:txBody>
          <a:bodyPr anchor="t" rtlCol="false" tIns="0" lIns="0" bIns="0" rIns="0">
            <a:spAutoFit/>
          </a:bodyPr>
          <a:lstStyle/>
          <a:p>
            <a:pPr>
              <a:lnSpc>
                <a:spcPts val="5040"/>
              </a:lnSpc>
            </a:pPr>
            <a:r>
              <a:rPr lang="en-US" sz="3600">
                <a:solidFill>
                  <a:srgbClr val="263F6B"/>
                </a:solidFill>
                <a:latin typeface="Montserrat Semi-Bold"/>
              </a:rPr>
              <a:t>Decision Tree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1243700"/>
            <a:ext cx="5293007" cy="2487400"/>
          </a:xfrm>
          <a:prstGeom prst="rect">
            <a:avLst/>
          </a:prstGeom>
          <a:solidFill>
            <a:srgbClr val="213559"/>
          </a:solidFill>
        </p:spPr>
      </p:sp>
      <p:grpSp>
        <p:nvGrpSpPr>
          <p:cNvPr name="Group 4" id="4"/>
          <p:cNvGrpSpPr>
            <a:grpSpLocks noChangeAspect="true"/>
          </p:cNvGrpSpPr>
          <p:nvPr/>
        </p:nvGrpSpPr>
        <p:grpSpPr>
          <a:xfrm rot="0">
            <a:off x="11778442" y="-102870"/>
            <a:ext cx="10389870" cy="10389870"/>
            <a:chOff x="0" y="0"/>
            <a:chExt cx="3282950" cy="3282950"/>
          </a:xfrm>
        </p:grpSpPr>
        <p:sp>
          <p:nvSpPr>
            <p:cNvPr name="Freeform 5" id="5"/>
            <p:cNvSpPr/>
            <p:nvPr/>
          </p:nvSpPr>
          <p:spPr>
            <a:xfrm>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58108" r="-58108" t="0" b="0"/>
              </a:stretch>
            </a:blipFill>
          </p:spPr>
        </p:sp>
      </p:grpSp>
      <p:sp>
        <p:nvSpPr>
          <p:cNvPr name="TextBox 6" id="6"/>
          <p:cNvSpPr txBox="true"/>
          <p:nvPr/>
        </p:nvSpPr>
        <p:spPr>
          <a:xfrm rot="0">
            <a:off x="401949" y="763588"/>
            <a:ext cx="11194421" cy="644525"/>
          </a:xfrm>
          <a:prstGeom prst="rect">
            <a:avLst/>
          </a:prstGeom>
        </p:spPr>
        <p:txBody>
          <a:bodyPr anchor="t" rtlCol="false" tIns="0" lIns="0" bIns="0" rIns="0">
            <a:spAutoFit/>
          </a:bodyPr>
          <a:lstStyle/>
          <a:p>
            <a:pPr algn="ctr">
              <a:lnSpc>
                <a:spcPts val="4899"/>
              </a:lnSpc>
            </a:pPr>
            <a:r>
              <a:rPr lang="en-US" sz="4999" spc="-294">
                <a:solidFill>
                  <a:srgbClr val="263F6B"/>
                </a:solidFill>
                <a:latin typeface="Montserrat Extra-Bold Italics"/>
              </a:rPr>
              <a:t>BUSINESS RECOMENDATION</a:t>
            </a:r>
          </a:p>
        </p:txBody>
      </p:sp>
      <p:sp>
        <p:nvSpPr>
          <p:cNvPr name="TextBox 7" id="7"/>
          <p:cNvSpPr txBox="true"/>
          <p:nvPr/>
        </p:nvSpPr>
        <p:spPr>
          <a:xfrm rot="0">
            <a:off x="879063" y="2329806"/>
            <a:ext cx="10240193" cy="2491740"/>
          </a:xfrm>
          <a:prstGeom prst="rect">
            <a:avLst/>
          </a:prstGeom>
        </p:spPr>
        <p:txBody>
          <a:bodyPr anchor="t" rtlCol="false" tIns="0" lIns="0" bIns="0" rIns="0">
            <a:spAutoFit/>
          </a:bodyPr>
          <a:lstStyle/>
          <a:p>
            <a:pPr algn="ctr">
              <a:lnSpc>
                <a:spcPts val="3359"/>
              </a:lnSpc>
            </a:pPr>
            <a:r>
              <a:rPr lang="en-US" sz="2400">
                <a:solidFill>
                  <a:srgbClr val="263F6B"/>
                </a:solidFill>
                <a:latin typeface="Montserrat"/>
              </a:rPr>
              <a:t>The Logistic Regression Model can help to predict potential customers with more successful paying rates and the Decision Tree Model can help to predict potential customers with high default rates. The use of the model can be adjusted to the case you want to look for or choose a model according to the results of the meeting with bos.</a:t>
            </a:r>
          </a:p>
        </p:txBody>
      </p:sp>
      <p:sp>
        <p:nvSpPr>
          <p:cNvPr name="TextBox 8" id="8"/>
          <p:cNvSpPr txBox="true"/>
          <p:nvPr/>
        </p:nvSpPr>
        <p:spPr>
          <a:xfrm rot="0">
            <a:off x="879063" y="5105400"/>
            <a:ext cx="10240193" cy="2491740"/>
          </a:xfrm>
          <a:prstGeom prst="rect">
            <a:avLst/>
          </a:prstGeom>
        </p:spPr>
        <p:txBody>
          <a:bodyPr anchor="t" rtlCol="false" tIns="0" lIns="0" bIns="0" rIns="0">
            <a:spAutoFit/>
          </a:bodyPr>
          <a:lstStyle/>
          <a:p>
            <a:pPr algn="ctr">
              <a:lnSpc>
                <a:spcPts val="3359"/>
              </a:lnSpc>
            </a:pPr>
            <a:r>
              <a:rPr lang="en-US" sz="2400">
                <a:solidFill>
                  <a:srgbClr val="263F6B"/>
                </a:solidFill>
                <a:latin typeface="Montserrat"/>
              </a:rPr>
              <a:t>Furthermore, the recommendation that I can give is to conduct a campaign to attract potential customers with high salaries because according to the analysis, customers with high salaries will have a smaller percentage of defaults. But you need to be careful with some customers with certain jobs because according to the analysis they can default on credit.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DAFcVkAk20w</dc:identifier>
  <dcterms:modified xsi:type="dcterms:W3CDTF">2011-08-01T06:04:30Z</dcterms:modified>
  <cp:revision>1</cp:revision>
  <dc:title>Blue Modern Company Profile Presentation</dc:title>
</cp:coreProperties>
</file>